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rbel" panose="020B050302020402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jdM4oxNDPEholwazVt+ILE/crg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F5B659D-8025-4F37-8283-AB1CA8E9E1A2}">
  <a:tblStyle styleId="{EF5B659D-8025-4F37-8283-AB1CA8E9E1A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4ef53672ef_2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g14ef53672ef_2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4ef53672ef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14ef53672ef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4cad595d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g14cad595d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4ef53672ef_2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14ef53672ef_2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4ef53672ef_2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14ef53672ef_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10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0" name="Google Shape;20;p10"/>
            <p:cNvSpPr/>
            <p:nvPr/>
          </p:nvSpPr>
          <p:spPr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l" t="t" r="r" b="b"/>
              <a:pathLst>
                <a:path w="670" h="1753" extrusionOk="0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1" name="Google Shape;21;p10"/>
            <p:cNvSpPr/>
            <p:nvPr/>
          </p:nvSpPr>
          <p:spPr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l" t="t" r="r" b="b"/>
              <a:pathLst>
                <a:path w="652" h="1684" extrusionOk="0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2" name="Google Shape;22;p10"/>
            <p:cNvSpPr/>
            <p:nvPr/>
          </p:nvSpPr>
          <p:spPr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l" t="t" r="r" b="b"/>
              <a:pathLst>
                <a:path w="1697" h="2693" extrusionOk="0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3" name="Google Shape;23;p10"/>
            <p:cNvSpPr/>
            <p:nvPr/>
          </p:nvSpPr>
          <p:spPr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l" t="t" r="r" b="b"/>
              <a:pathLst>
                <a:path w="2099" h="2624" extrusionOk="0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</p:sp>
        <p:sp>
          <p:nvSpPr>
            <p:cNvPr id="24" name="Google Shape;24;p10"/>
            <p:cNvSpPr/>
            <p:nvPr/>
          </p:nvSpPr>
          <p:spPr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l" t="t" r="r" b="b"/>
              <a:pathLst>
                <a:path w="2883" h="2627" extrusionOk="0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</p:sp>
        <p:sp>
          <p:nvSpPr>
            <p:cNvPr id="25" name="Google Shape;25;p10"/>
            <p:cNvSpPr/>
            <p:nvPr/>
          </p:nvSpPr>
          <p:spPr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l" t="t" r="r" b="b"/>
              <a:pathLst>
                <a:path w="2258" h="2696" extrusionOk="0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</p:sp>
      </p:grpSp>
      <p:sp>
        <p:nvSpPr>
          <p:cNvPr id="26" name="Google Shape;26;p10"/>
          <p:cNvSpPr txBox="1"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rbel"/>
              <a:buNone/>
              <a:defRPr sz="6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420"/>
              </a:spcBef>
              <a:spcAft>
                <a:spcPts val="0"/>
              </a:spcAft>
              <a:buSzPts val="304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9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61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232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203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ftr" idx="11"/>
          </p:nvPr>
        </p:nvSpPr>
        <p:spPr>
          <a:xfrm>
            <a:off x="5332412" y="5883275"/>
            <a:ext cx="43240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9"/>
          <p:cNvSpPr>
            <a:spLocks noGrp="1"/>
          </p:cNvSpPr>
          <p:nvPr>
            <p:ph type="pic" idx="2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19"/>
          <p:cNvSpPr txBox="1">
            <a:spLocks noGrp="1"/>
          </p:cNvSpPr>
          <p:nvPr>
            <p:ph type="body" idx="1"/>
          </p:nvPr>
        </p:nvSpPr>
        <p:spPr>
          <a:xfrm>
            <a:off x="1484311" y="5299603"/>
            <a:ext cx="10018711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203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7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305"/>
              <a:buNone/>
              <a:defRPr sz="900"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be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“</a:t>
            </a:r>
            <a:endParaRPr/>
          </a:p>
        </p:txBody>
      </p:sp>
      <p:sp>
        <p:nvSpPr>
          <p:cNvPr id="97" name="Google Shape;97;p21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be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”</a:t>
            </a:r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body" idx="1"/>
          </p:nvPr>
        </p:nvSpPr>
        <p:spPr>
          <a:xfrm>
            <a:off x="2436811" y="3428999"/>
            <a:ext cx="8532815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610"/>
              <a:buFont typeface="Corbel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900"/>
              <a:buFont typeface="Corbel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610"/>
              <a:buFont typeface="Corbel"/>
              <a:buNone/>
              <a:defRPr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320"/>
              <a:buFont typeface="Corbel"/>
              <a:buNone/>
              <a:defRPr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030"/>
              <a:buFont typeface="Corbel"/>
              <a:buNone/>
              <a:defRPr/>
            </a:lvl5pPr>
            <a:lvl6pPr marL="2743200" lvl="5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body" idx="2"/>
          </p:nvPr>
        </p:nvSpPr>
        <p:spPr>
          <a:xfrm>
            <a:off x="1484311" y="4343400"/>
            <a:ext cx="10018711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be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“</a:t>
            </a:r>
            <a:endParaRPr/>
          </a:p>
        </p:txBody>
      </p:sp>
      <p:sp>
        <p:nvSpPr>
          <p:cNvPr id="112" name="Google Shape;112;p23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be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”</a:t>
            </a:r>
            <a:endParaRPr/>
          </a:p>
        </p:txBody>
      </p:sp>
      <p:sp>
        <p:nvSpPr>
          <p:cNvPr id="113" name="Google Shape;113;p23"/>
          <p:cNvSpPr txBox="1"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body" idx="1"/>
          </p:nvPr>
        </p:nvSpPr>
        <p:spPr>
          <a:xfrm>
            <a:off x="1484313" y="3886200"/>
            <a:ext cx="10018710" cy="8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>
              <a:spcBef>
                <a:spcPts val="480"/>
              </a:spcBef>
              <a:spcAft>
                <a:spcPts val="0"/>
              </a:spcAft>
              <a:buSzPts val="3480"/>
              <a:buNone/>
              <a:defRPr sz="2400" b="0" cap="none">
                <a:solidFill>
                  <a:schemeClr val="dk1"/>
                </a:solidFill>
              </a:defRPr>
            </a:lvl1pPr>
            <a:lvl2pPr marL="914400" lvl="1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2"/>
          </p:nvPr>
        </p:nvSpPr>
        <p:spPr>
          <a:xfrm>
            <a:off x="1484312" y="4775200"/>
            <a:ext cx="1001871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spcBef>
                <a:spcPts val="360"/>
              </a:spcBef>
              <a:spcAft>
                <a:spcPts val="0"/>
              </a:spcAft>
              <a:buSzPts val="261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>
            <a:off x="1484312" y="3505200"/>
            <a:ext cx="10018713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4060"/>
              <a:buNone/>
              <a:defRPr sz="2800" b="0" cap="none">
                <a:solidFill>
                  <a:schemeClr val="dk1"/>
                </a:solidFill>
              </a:defRPr>
            </a:lvl1pPr>
            <a:lvl2pPr marL="914400" lvl="1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body" idx="2"/>
          </p:nvPr>
        </p:nvSpPr>
        <p:spPr>
          <a:xfrm>
            <a:off x="1484311" y="4343400"/>
            <a:ext cx="10018713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61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body" idx="1"/>
          </p:nvPr>
        </p:nvSpPr>
        <p:spPr>
          <a:xfrm rot="5400000">
            <a:off x="4931566" y="-780257"/>
            <a:ext cx="3124201" cy="10018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4335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/>
            </a:lvl1pPr>
            <a:lvl2pPr marL="914400" lvl="1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>
            <a:spLocks noGrp="1"/>
          </p:cNvSpPr>
          <p:nvPr>
            <p:ph type="title"/>
          </p:nvPr>
        </p:nvSpPr>
        <p:spPr>
          <a:xfrm rot="5400000">
            <a:off x="8065140" y="2353316"/>
            <a:ext cx="5105400" cy="1770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body" idx="1"/>
          </p:nvPr>
        </p:nvSpPr>
        <p:spPr>
          <a:xfrm rot="5400000">
            <a:off x="2941483" y="-771371"/>
            <a:ext cx="5105400" cy="8019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4335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/>
            </a:lvl1pPr>
            <a:lvl2pPr marL="914400" lvl="1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6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1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94335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/>
            </a:lvl1pPr>
            <a:lvl2pPr marL="914400" lvl="1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sldNum" idx="12"/>
          </p:nvPr>
        </p:nvSpPr>
        <p:spPr>
          <a:xfrm>
            <a:off x="10951856" y="5867131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2"/>
          <p:cNvSpPr txBox="1"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3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body" idx="1"/>
          </p:nvPr>
        </p:nvSpPr>
        <p:spPr>
          <a:xfrm>
            <a:off x="1484312" y="2666999"/>
            <a:ext cx="4895055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94335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 sz="1800"/>
            </a:lvl1pPr>
            <a:lvl2pPr marL="914400" lvl="1" indent="-375919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marL="1371600" lvl="2" indent="-357505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marL="1828800" lvl="3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marL="2286000" lvl="4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marL="2743200" lvl="5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marL="3200400" lvl="6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marL="3657600" lvl="7" indent="-33909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marL="4114800" lvl="8" indent="-339090" algn="l"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body" idx="2"/>
          </p:nvPr>
        </p:nvSpPr>
        <p:spPr>
          <a:xfrm>
            <a:off x="6607967" y="2667000"/>
            <a:ext cx="4895056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94335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 sz="1800"/>
            </a:lvl1pPr>
            <a:lvl2pPr marL="914400" lvl="1" indent="-375919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marL="1371600" lvl="2" indent="-357505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marL="1828800" lvl="3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marL="2286000" lvl="4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marL="2743200" lvl="5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marL="3200400" lvl="6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marL="3657600" lvl="7" indent="-33909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marL="4114800" lvl="8" indent="-339090" algn="l"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4060"/>
              <a:buNone/>
              <a:defRPr sz="2800" b="0">
                <a:solidFill>
                  <a:srgbClr val="1186C3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9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232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body" idx="2"/>
          </p:nvPr>
        </p:nvSpPr>
        <p:spPr>
          <a:xfrm>
            <a:off x="1484311" y="3335337"/>
            <a:ext cx="4895056" cy="2455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4335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 sz="1800"/>
            </a:lvl1pPr>
            <a:lvl2pPr marL="914400" lvl="1" indent="-375919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marL="1371600" lvl="2" indent="-357505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marL="1828800" lvl="3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marL="2286000" lvl="4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marL="2743200" lvl="5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marL="3200400" lvl="6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marL="3657600" lvl="7" indent="-33909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marL="4114800" lvl="8" indent="-339090" algn="l"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3"/>
          </p:nvPr>
        </p:nvSpPr>
        <p:spPr>
          <a:xfrm>
            <a:off x="6880487" y="2667000"/>
            <a:ext cx="4622537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4060"/>
              <a:buNone/>
              <a:defRPr sz="2800" b="0">
                <a:solidFill>
                  <a:srgbClr val="1186C3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9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232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4"/>
          </p:nvPr>
        </p:nvSpPr>
        <p:spPr>
          <a:xfrm>
            <a:off x="6607967" y="3335337"/>
            <a:ext cx="4895056" cy="2455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4335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 sz="1800"/>
            </a:lvl1pPr>
            <a:lvl2pPr marL="914400" lvl="1" indent="-375919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marL="1371600" lvl="2" indent="-357505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marL="1828800" lvl="3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marL="2286000" lvl="4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marL="2743200" lvl="5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marL="3200400" lvl="6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marL="3657600" lvl="7" indent="-33909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marL="4114800" lvl="8" indent="-339090" algn="l"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>
            <a:off x="5262033" y="685799"/>
            <a:ext cx="6240990" cy="5105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12750" algn="l">
              <a:spcBef>
                <a:spcPts val="400"/>
              </a:spcBef>
              <a:spcAft>
                <a:spcPts val="0"/>
              </a:spcAft>
              <a:buSzPts val="2900"/>
              <a:buChar char="•"/>
              <a:defRPr sz="2000"/>
            </a:lvl1pPr>
            <a:lvl2pPr marL="914400" lvl="1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 sz="1800"/>
            </a:lvl2pPr>
            <a:lvl3pPr marL="1371600" lvl="2" indent="-375919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3pPr>
            <a:lvl4pPr marL="1828800" lvl="3" indent="-357505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4pPr>
            <a:lvl5pPr marL="2286000" lvl="4" indent="-357504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5pPr>
            <a:lvl6pPr marL="2743200" lvl="5" indent="-357504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6pPr>
            <a:lvl7pPr marL="3200400" lvl="6" indent="-357504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7pPr>
            <a:lvl8pPr marL="3657600" lvl="7" indent="-357504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8pPr>
            <a:lvl9pPr marL="4114800" lvl="8" indent="-357504" algn="l">
              <a:spcBef>
                <a:spcPts val="600"/>
              </a:spcBef>
              <a:spcAft>
                <a:spcPts val="600"/>
              </a:spcAft>
              <a:buSzPts val="2030"/>
              <a:buChar char="•"/>
              <a:defRPr sz="1400"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2"/>
          </p:nvPr>
        </p:nvSpPr>
        <p:spPr>
          <a:xfrm>
            <a:off x="1484312" y="2971800"/>
            <a:ext cx="3549121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23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7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305"/>
              <a:buNone/>
              <a:defRPr sz="900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bel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>
            <a:spLocks noGrp="1"/>
          </p:cNvSpPr>
          <p:nvPr>
            <p:ph type="pic" idx="2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18"/>
          <p:cNvSpPr txBox="1">
            <a:spLocks noGrp="1"/>
          </p:cNvSpPr>
          <p:nvPr>
            <p:ph type="body" idx="1"/>
          </p:nvPr>
        </p:nvSpPr>
        <p:spPr>
          <a:xfrm>
            <a:off x="1482724" y="3124199"/>
            <a:ext cx="5426158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2610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7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305"/>
              <a:buNone/>
              <a:defRPr sz="900"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9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7" name="Google Shape;7;p9"/>
            <p:cNvSpPr/>
            <p:nvPr/>
          </p:nvSpPr>
          <p:spPr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l" t="t" r="r" b="b"/>
              <a:pathLst>
                <a:path w="707" h="3357" extrusionOk="0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8" name="Google Shape;8;p9"/>
            <p:cNvSpPr/>
            <p:nvPr/>
          </p:nvSpPr>
          <p:spPr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l" t="t" r="r" b="b"/>
              <a:pathLst>
                <a:path w="704" h="3324" extrusionOk="0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9" name="Google Shape;9;p9"/>
            <p:cNvSpPr/>
            <p:nvPr/>
          </p:nvSpPr>
          <p:spPr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l" t="t" r="r" b="b"/>
              <a:pathLst>
                <a:path w="774" h="1020" extrusionOk="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0" name="Google Shape;10;p9"/>
            <p:cNvSpPr/>
            <p:nvPr/>
          </p:nvSpPr>
          <p:spPr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l" t="t" r="r" b="b"/>
              <a:pathLst>
                <a:path w="942" h="987" extrusionOk="0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</p:sp>
        <p:sp>
          <p:nvSpPr>
            <p:cNvPr id="11" name="Google Shape;11;p9"/>
            <p:cNvSpPr/>
            <p:nvPr/>
          </p:nvSpPr>
          <p:spPr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l" t="t" r="r" b="b"/>
              <a:pathLst>
                <a:path w="1342" h="990" extrusionOk="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</p:sp>
        <p:sp>
          <p:nvSpPr>
            <p:cNvPr id="12" name="Google Shape;12;p9"/>
            <p:cNvSpPr/>
            <p:nvPr/>
          </p:nvSpPr>
          <p:spPr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l" t="t" r="r" b="b"/>
              <a:pathLst>
                <a:path w="1068" h="1020" extrusionOk="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</p:sp>
      </p:grpSp>
      <p:sp>
        <p:nvSpPr>
          <p:cNvPr id="13" name="Google Shape;13;p9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 sz="4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49580" algn="l" rtl="0">
              <a:spcBef>
                <a:spcPts val="480"/>
              </a:spcBef>
              <a:spcAft>
                <a:spcPts val="0"/>
              </a:spcAft>
              <a:buClr>
                <a:srgbClr val="1186C3"/>
              </a:buClr>
              <a:buSzPts val="348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412750" algn="l" rtl="0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9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94335" algn="l" rtl="0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61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75919" algn="l" rtl="0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32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7504" algn="l" rtl="0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7504" algn="l" rtl="0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57504" algn="l" rtl="0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57504" algn="l" rtl="0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57504" algn="l" rtl="0">
              <a:spcBef>
                <a:spcPts val="600"/>
              </a:spcBef>
              <a:spcAft>
                <a:spcPts val="600"/>
              </a:spcAft>
              <a:buClr>
                <a:srgbClr val="1186C3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"/>
          <p:cNvSpPr txBox="1">
            <a:spLocks noGrp="1"/>
          </p:cNvSpPr>
          <p:nvPr>
            <p:ph type="ctrTitle"/>
          </p:nvPr>
        </p:nvSpPr>
        <p:spPr>
          <a:xfrm>
            <a:off x="822961" y="1380068"/>
            <a:ext cx="11369040" cy="261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omic Sans MS"/>
              <a:buNone/>
            </a:pPr>
            <a:r>
              <a:rPr lang="en-US" sz="5400">
                <a:latin typeface="Comic Sans MS"/>
                <a:ea typeface="Comic Sans MS"/>
                <a:cs typeface="Comic Sans MS"/>
                <a:sym typeface="Comic Sans MS"/>
              </a:rPr>
              <a:t>Maths KS2 Parent Workshop</a:t>
            </a:r>
            <a:endParaRPr sz="5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3" name="Google Shape;143;p1"/>
          <p:cNvSpPr txBox="1"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3045"/>
              <a:buNone/>
            </a:pP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November </a:t>
            </a:r>
            <a:r>
              <a:rPr lang="en-US" dirty="0" smtClean="0">
                <a:latin typeface="Comic Sans MS"/>
                <a:ea typeface="Comic Sans MS"/>
                <a:cs typeface="Comic Sans MS"/>
                <a:sym typeface="Comic Sans MS"/>
              </a:rPr>
              <a:t>2023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4ef53672ef_2_17"/>
          <p:cNvSpPr txBox="1">
            <a:spLocks noGrp="1"/>
          </p:cNvSpPr>
          <p:nvPr>
            <p:ph type="title"/>
          </p:nvPr>
        </p:nvSpPr>
        <p:spPr>
          <a:xfrm>
            <a:off x="1484310" y="-327881"/>
            <a:ext cx="10018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mic Sans MS"/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Place Value &amp; Four Operations    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09" name="Google Shape;209;g14ef53672ef_2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83350"/>
            <a:ext cx="5151125" cy="395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14ef53672ef_2_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12750" y="863894"/>
            <a:ext cx="390525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14ef53672ef_2_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5194250"/>
            <a:ext cx="4529875" cy="151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g14ef53672ef_2_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68200" y="4006401"/>
            <a:ext cx="2794339" cy="285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4ef53672ef_2_0"/>
          <p:cNvSpPr txBox="1">
            <a:spLocks noGrp="1"/>
          </p:cNvSpPr>
          <p:nvPr>
            <p:ph type="title"/>
          </p:nvPr>
        </p:nvSpPr>
        <p:spPr>
          <a:xfrm>
            <a:off x="1484310" y="19594"/>
            <a:ext cx="10018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mic Sans MS"/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Multiplication Tables   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18" name="Google Shape;218;g14ef53672ef_2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388" y="1475149"/>
            <a:ext cx="5648375" cy="427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g14ef53672ef_2_0"/>
          <p:cNvSpPr txBox="1"/>
          <p:nvPr/>
        </p:nvSpPr>
        <p:spPr>
          <a:xfrm>
            <a:off x="6473900" y="1201650"/>
            <a:ext cx="5541300" cy="5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Comic Sans MS"/>
                <a:ea typeface="Comic Sans MS"/>
                <a:cs typeface="Comic Sans MS"/>
                <a:sym typeface="Comic Sans MS"/>
              </a:rPr>
              <a:t>Fundamental building block of many core areas of mathematical understanding. </a:t>
            </a:r>
            <a:endParaRPr sz="17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Comic Sans MS"/>
              <a:buChar char="●"/>
            </a:pPr>
            <a:r>
              <a:rPr lang="en-US" sz="1700">
                <a:latin typeface="Comic Sans MS"/>
                <a:ea typeface="Comic Sans MS"/>
                <a:cs typeface="Comic Sans MS"/>
                <a:sym typeface="Comic Sans MS"/>
              </a:rPr>
              <a:t>Children who are fluent in multiplication tables free up working memory for other aspects of problem solving and calculation procedures. </a:t>
            </a:r>
            <a:endParaRPr sz="17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Multiplication, division, fractions, ratio, proportion, algebra, BODMAS/BIDMAS. </a:t>
            </a:r>
            <a:endParaRPr sz="170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Comic Sans MS"/>
              <a:buChar char="●"/>
            </a:pPr>
            <a:r>
              <a:rPr lang="en-US" sz="1700">
                <a:latin typeface="Comic Sans MS"/>
                <a:ea typeface="Comic Sans MS"/>
                <a:cs typeface="Comic Sans MS"/>
                <a:sym typeface="Comic Sans MS"/>
              </a:rPr>
              <a:t>As children progress throughout KS2, their mathematical learning will be hindered without fluent, speedy recall.</a:t>
            </a:r>
            <a:endParaRPr sz="17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Comic Sans MS"/>
              <a:buChar char="❖"/>
            </a:pPr>
            <a:r>
              <a:rPr lang="en-US" sz="1700">
                <a:latin typeface="Comic Sans MS"/>
                <a:ea typeface="Comic Sans MS"/>
                <a:cs typeface="Comic Sans MS"/>
                <a:sym typeface="Comic Sans MS"/>
              </a:rPr>
              <a:t>Access TTRS at least three times per week</a:t>
            </a:r>
            <a:endParaRPr sz="17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Comic Sans MS"/>
              <a:buChar char="❖"/>
            </a:pPr>
            <a:r>
              <a:rPr lang="en-US" sz="1700">
                <a:latin typeface="Comic Sans MS"/>
                <a:ea typeface="Comic Sans MS"/>
                <a:cs typeface="Comic Sans MS"/>
                <a:sym typeface="Comic Sans MS"/>
              </a:rPr>
              <a:t>Practice recall at home with mixed division facts. </a:t>
            </a:r>
            <a:endParaRPr sz="17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Comic Sans MS"/>
              <a:buChar char="❖"/>
            </a:pPr>
            <a:r>
              <a:rPr lang="en-US" sz="1700">
                <a:latin typeface="Comic Sans MS"/>
                <a:ea typeface="Comic Sans MS"/>
                <a:cs typeface="Comic Sans MS"/>
                <a:sym typeface="Comic Sans MS"/>
              </a:rPr>
              <a:t>Homework </a:t>
            </a:r>
            <a:endParaRPr sz="17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4cad595d08_0_0"/>
          <p:cNvSpPr txBox="1">
            <a:spLocks noGrp="1"/>
          </p:cNvSpPr>
          <p:nvPr>
            <p:ph type="title"/>
          </p:nvPr>
        </p:nvSpPr>
        <p:spPr>
          <a:xfrm>
            <a:off x="1484310" y="19594"/>
            <a:ext cx="10018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mic Sans MS"/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Importance of Memory and Recall     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5" name="Google Shape;225;g14cad595d08_0_0"/>
          <p:cNvSpPr txBox="1">
            <a:spLocks noGrp="1"/>
          </p:cNvSpPr>
          <p:nvPr>
            <p:ph type="body" idx="1"/>
          </p:nvPr>
        </p:nvSpPr>
        <p:spPr>
          <a:xfrm>
            <a:off x="1484300" y="2131425"/>
            <a:ext cx="9269100" cy="40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64770" algn="l" rtl="0">
              <a:spcBef>
                <a:spcPts val="0"/>
              </a:spcBef>
              <a:spcAft>
                <a:spcPts val="0"/>
              </a:spcAft>
              <a:buSzPts val="3480"/>
              <a:buNone/>
            </a:pPr>
            <a:r>
              <a:rPr lang="en-US" sz="2600">
                <a:latin typeface="Comic Sans MS"/>
                <a:ea typeface="Comic Sans MS"/>
                <a:cs typeface="Comic Sans MS"/>
                <a:sym typeface="Comic Sans MS"/>
              </a:rPr>
              <a:t>Cognitive Load</a:t>
            </a:r>
            <a:endParaRPr sz="2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85750" lvl="0" indent="-64770" algn="l" rtl="0">
              <a:spcBef>
                <a:spcPts val="0"/>
              </a:spcBef>
              <a:spcAft>
                <a:spcPts val="0"/>
              </a:spcAft>
              <a:buSzPts val="3480"/>
              <a:buNone/>
            </a:pPr>
            <a:endParaRPr sz="2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85750" lvl="0" indent="-64770" algn="l" rtl="0">
              <a:spcBef>
                <a:spcPts val="0"/>
              </a:spcBef>
              <a:spcAft>
                <a:spcPts val="0"/>
              </a:spcAft>
              <a:buSzPts val="3480"/>
              <a:buNone/>
            </a:pPr>
            <a:r>
              <a:rPr lang="en-US" sz="2600">
                <a:latin typeface="Comic Sans MS"/>
                <a:ea typeface="Comic Sans MS"/>
                <a:cs typeface="Comic Sans MS"/>
                <a:sym typeface="Comic Sans MS"/>
              </a:rPr>
              <a:t>Working Memory</a:t>
            </a:r>
            <a:endParaRPr sz="2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85750" lvl="0" indent="-64770" algn="l" rtl="0">
              <a:spcBef>
                <a:spcPts val="0"/>
              </a:spcBef>
              <a:spcAft>
                <a:spcPts val="0"/>
              </a:spcAft>
              <a:buSzPts val="3480"/>
              <a:buNone/>
            </a:pPr>
            <a:endParaRPr sz="2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85750" lvl="0" indent="-64770" algn="l" rtl="0">
              <a:spcBef>
                <a:spcPts val="0"/>
              </a:spcBef>
              <a:spcAft>
                <a:spcPts val="0"/>
              </a:spcAft>
              <a:buSzPts val="3480"/>
              <a:buNone/>
            </a:pPr>
            <a:r>
              <a:rPr lang="en-US" sz="2600">
                <a:latin typeface="Comic Sans MS"/>
                <a:ea typeface="Comic Sans MS"/>
                <a:cs typeface="Comic Sans MS"/>
                <a:sym typeface="Comic Sans MS"/>
              </a:rPr>
              <a:t>Recall</a:t>
            </a:r>
            <a:endParaRPr sz="2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85750" lvl="0" indent="-64770" algn="l" rtl="0">
              <a:spcBef>
                <a:spcPts val="0"/>
              </a:spcBef>
              <a:spcAft>
                <a:spcPts val="0"/>
              </a:spcAft>
              <a:buSzPts val="3480"/>
              <a:buNone/>
            </a:pPr>
            <a:endParaRPr sz="2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85750" lvl="0" indent="-64770" algn="l" rtl="0">
              <a:spcBef>
                <a:spcPts val="0"/>
              </a:spcBef>
              <a:spcAft>
                <a:spcPts val="0"/>
              </a:spcAft>
              <a:buSzPts val="3480"/>
              <a:buNone/>
            </a:pPr>
            <a:r>
              <a:rPr lang="en-US" sz="2600">
                <a:latin typeface="Comic Sans MS"/>
                <a:ea typeface="Comic Sans MS"/>
                <a:cs typeface="Comic Sans MS"/>
                <a:sym typeface="Comic Sans MS"/>
              </a:rPr>
              <a:t>Cognitive Overload </a:t>
            </a:r>
            <a:endParaRPr sz="2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85750" lvl="0" indent="-64770" algn="l" rtl="0">
              <a:spcBef>
                <a:spcPts val="0"/>
              </a:spcBef>
              <a:spcAft>
                <a:spcPts val="0"/>
              </a:spcAft>
              <a:buSzPts val="3480"/>
              <a:buNone/>
            </a:pPr>
            <a:endParaRPr sz="2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85750" lvl="0" indent="-64770" algn="l" rtl="0">
              <a:spcBef>
                <a:spcPts val="0"/>
              </a:spcBef>
              <a:spcAft>
                <a:spcPts val="0"/>
              </a:spcAft>
              <a:buSzPts val="3480"/>
              <a:buNone/>
            </a:pPr>
            <a:r>
              <a:rPr lang="en-US" sz="26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Key Instant Recall facts - KIRFs</a:t>
            </a:r>
            <a:endParaRPr sz="26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85750" lvl="0" indent="-64770" algn="l" rtl="0">
              <a:spcBef>
                <a:spcPts val="0"/>
              </a:spcBef>
              <a:spcAft>
                <a:spcPts val="0"/>
              </a:spcAft>
              <a:buSzPts val="3480"/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85750" lvl="0" indent="-64770" algn="l" rtl="0">
              <a:spcBef>
                <a:spcPts val="0"/>
              </a:spcBef>
              <a:spcAft>
                <a:spcPts val="0"/>
              </a:spcAft>
              <a:buSzPts val="3480"/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85750" lvl="0" indent="-64770" algn="l" rtl="0">
              <a:spcBef>
                <a:spcPts val="0"/>
              </a:spcBef>
              <a:spcAft>
                <a:spcPts val="0"/>
              </a:spcAft>
              <a:buSzPts val="3480"/>
              <a:buNone/>
            </a:pPr>
            <a:endParaRPr/>
          </a:p>
        </p:txBody>
      </p:sp>
      <p:pic>
        <p:nvPicPr>
          <p:cNvPr id="226" name="Google Shape;226;g14cad595d08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7325" y="1327250"/>
            <a:ext cx="4447300" cy="248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"/>
          <p:cNvSpPr txBox="1">
            <a:spLocks noGrp="1"/>
          </p:cNvSpPr>
          <p:nvPr>
            <p:ph type="title"/>
          </p:nvPr>
        </p:nvSpPr>
        <p:spPr>
          <a:xfrm>
            <a:off x="1802260" y="2203144"/>
            <a:ext cx="10018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mic Sans MS"/>
              <a:buNone/>
            </a:pPr>
            <a:r>
              <a:rPr lang="en-US" sz="7000">
                <a:latin typeface="Comic Sans MS"/>
                <a:ea typeface="Comic Sans MS"/>
                <a:cs typeface="Comic Sans MS"/>
                <a:sym typeface="Comic Sans MS"/>
              </a:rPr>
              <a:t>Any Questions?  </a:t>
            </a: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"/>
          <p:cNvSpPr txBox="1">
            <a:spLocks noGrp="1"/>
          </p:cNvSpPr>
          <p:nvPr>
            <p:ph type="title"/>
          </p:nvPr>
        </p:nvSpPr>
        <p:spPr>
          <a:xfrm>
            <a:off x="1484310" y="19594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mic Sans MS"/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Why Mathematics?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9" name="Google Shape;149;p2"/>
          <p:cNvSpPr txBox="1">
            <a:spLocks noGrp="1"/>
          </p:cNvSpPr>
          <p:nvPr>
            <p:ph type="body" idx="1"/>
          </p:nvPr>
        </p:nvSpPr>
        <p:spPr>
          <a:xfrm>
            <a:off x="1484309" y="2131422"/>
            <a:ext cx="10018713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lvl="0" indent="-6477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36"/>
              <a:buNone/>
            </a:pPr>
            <a:endParaRPr sz="208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85750" lvl="0" indent="-6477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36"/>
              <a:buNone/>
            </a:pPr>
            <a:endParaRPr sz="1879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924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80"/>
              <a:buFont typeface="Comic Sans MS"/>
              <a:buChar char="•"/>
            </a:pPr>
            <a:r>
              <a:rPr lang="en-US" sz="1879">
                <a:latin typeface="Comic Sans MS"/>
                <a:ea typeface="Comic Sans MS"/>
                <a:cs typeface="Comic Sans MS"/>
                <a:sym typeface="Comic Sans MS"/>
              </a:rPr>
              <a:t>Concepts, skills and thinking strategies that are essential in</a:t>
            </a:r>
            <a:r>
              <a:rPr lang="en-US" sz="1879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everyday life</a:t>
            </a:r>
            <a:r>
              <a:rPr lang="en-US" sz="1879">
                <a:latin typeface="Comic Sans MS"/>
                <a:ea typeface="Comic Sans MS"/>
                <a:cs typeface="Comic Sans MS"/>
                <a:sym typeface="Comic Sans MS"/>
              </a:rPr>
              <a:t> - such as time</a:t>
            </a:r>
            <a:endParaRPr sz="258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924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80"/>
              <a:buFont typeface="Comic Sans MS"/>
              <a:buChar char="•"/>
            </a:pPr>
            <a:r>
              <a:rPr lang="en-US" sz="1879">
                <a:latin typeface="Comic Sans MS"/>
                <a:ea typeface="Comic Sans MS"/>
                <a:cs typeface="Comic Sans MS"/>
                <a:sym typeface="Comic Sans MS"/>
              </a:rPr>
              <a:t>It helps children </a:t>
            </a:r>
            <a:r>
              <a:rPr lang="en-US" sz="1879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make sense</a:t>
            </a:r>
            <a:r>
              <a:rPr lang="en-US" sz="1879">
                <a:latin typeface="Comic Sans MS"/>
                <a:ea typeface="Comic Sans MS"/>
                <a:cs typeface="Comic Sans MS"/>
                <a:sym typeface="Comic Sans MS"/>
              </a:rPr>
              <a:t> of the numbers, patterns and shapes they see in the world around them</a:t>
            </a:r>
            <a:endParaRPr sz="1879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924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80"/>
              <a:buFont typeface="Comic Sans MS"/>
              <a:buChar char="•"/>
            </a:pPr>
            <a:r>
              <a:rPr lang="en-US" sz="1879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Handling data</a:t>
            </a:r>
            <a:r>
              <a:rPr lang="en-US" sz="1879">
                <a:latin typeface="Comic Sans MS"/>
                <a:ea typeface="Comic Sans MS"/>
                <a:cs typeface="Comic Sans MS"/>
                <a:sym typeface="Comic Sans MS"/>
              </a:rPr>
              <a:t> in an increasingly digital world and makes a crucial contribution to their development </a:t>
            </a:r>
            <a:endParaRPr sz="1879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924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80"/>
              <a:buFont typeface="Comic Sans MS"/>
              <a:buChar char="•"/>
            </a:pPr>
            <a:r>
              <a:rPr lang="en-US" sz="1879">
                <a:latin typeface="Comic Sans MS"/>
                <a:ea typeface="Comic Sans MS"/>
                <a:cs typeface="Comic Sans MS"/>
                <a:sym typeface="Comic Sans MS"/>
              </a:rPr>
              <a:t>Children delight in using mathematics to solve a problem, especially when it leads them to an unexpected discovery or new connections - </a:t>
            </a:r>
            <a:r>
              <a:rPr lang="en-US" sz="1879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success</a:t>
            </a:r>
            <a:endParaRPr sz="1879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924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80"/>
              <a:buFont typeface="Comic Sans MS"/>
              <a:buChar char="•"/>
            </a:pPr>
            <a:r>
              <a:rPr lang="en-US" sz="1879">
                <a:latin typeface="Comic Sans MS"/>
                <a:ea typeface="Comic Sans MS"/>
                <a:cs typeface="Comic Sans MS"/>
                <a:sym typeface="Comic Sans MS"/>
              </a:rPr>
              <a:t>As their confidence grows, they look for patterns, use logical reasoning, suggest solutions and try out different approaches to problems - </a:t>
            </a:r>
            <a:r>
              <a:rPr lang="en-US" sz="1879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challenge </a:t>
            </a:r>
            <a:endParaRPr sz="1879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924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80"/>
              <a:buFont typeface="Comic Sans MS"/>
              <a:buChar char="•"/>
            </a:pPr>
            <a:r>
              <a:rPr lang="en-US" sz="1879">
                <a:latin typeface="Comic Sans MS"/>
                <a:ea typeface="Comic Sans MS"/>
                <a:cs typeface="Comic Sans MS"/>
                <a:sym typeface="Comic Sans MS"/>
              </a:rPr>
              <a:t>Mathematics offers children a </a:t>
            </a:r>
            <a:r>
              <a:rPr lang="en-US" sz="1879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powerful way of communicating</a:t>
            </a:r>
            <a:r>
              <a:rPr lang="en-US" sz="1879">
                <a:latin typeface="Comic Sans MS"/>
                <a:ea typeface="Comic Sans MS"/>
                <a:cs typeface="Comic Sans MS"/>
                <a:sym typeface="Comic Sans MS"/>
              </a:rPr>
              <a:t>. They learn to explore and explain their ideas using symbols, diagrams and spoken and written language</a:t>
            </a:r>
            <a:endParaRPr sz="1879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924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80"/>
              <a:buFont typeface="Comic Sans MS"/>
              <a:buChar char="•"/>
            </a:pPr>
            <a:r>
              <a:rPr lang="en-US" sz="1879">
                <a:latin typeface="Comic Sans MS"/>
                <a:ea typeface="Comic Sans MS"/>
                <a:cs typeface="Comic Sans MS"/>
                <a:sym typeface="Comic Sans MS"/>
              </a:rPr>
              <a:t>They start to discover how mathematics has developed over time and </a:t>
            </a:r>
            <a:r>
              <a:rPr lang="en-US" sz="1879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contributes to our economy, society and culture </a:t>
            </a:r>
            <a:endParaRPr sz="1879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924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80"/>
              <a:buFont typeface="Comic Sans MS"/>
              <a:buChar char="•"/>
            </a:pPr>
            <a:r>
              <a:rPr lang="en-US" sz="1879">
                <a:latin typeface="Comic Sans MS"/>
                <a:ea typeface="Comic Sans MS"/>
                <a:cs typeface="Comic Sans MS"/>
                <a:sym typeface="Comic Sans MS"/>
              </a:rPr>
              <a:t>Studying mathematics stimulates curiosity, fosters creativity and equips children with the </a:t>
            </a:r>
            <a:r>
              <a:rPr lang="en-US" sz="1879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skills they need in life beyond school</a:t>
            </a:r>
            <a:endParaRPr sz="1879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"/>
          <p:cNvSpPr txBox="1">
            <a:spLocks noGrp="1"/>
          </p:cNvSpPr>
          <p:nvPr>
            <p:ph type="title"/>
          </p:nvPr>
        </p:nvSpPr>
        <p:spPr>
          <a:xfrm>
            <a:off x="1430660" y="-452631"/>
            <a:ext cx="10018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mic Sans MS"/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Real-Life Maths 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55" name="Google Shape;155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050" y="1076743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61825" y="203268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38025" y="933068"/>
            <a:ext cx="2486025" cy="183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71400" y="1453443"/>
            <a:ext cx="2486025" cy="183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026325" y="4337125"/>
            <a:ext cx="3024050" cy="2262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7649" y="4962950"/>
            <a:ext cx="263052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02523" y="4988735"/>
            <a:ext cx="3024048" cy="1701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46800" y="2975300"/>
            <a:ext cx="2485693" cy="1752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"/>
          <p:cNvSpPr txBox="1">
            <a:spLocks noGrp="1"/>
          </p:cNvSpPr>
          <p:nvPr>
            <p:ph type="title"/>
          </p:nvPr>
        </p:nvSpPr>
        <p:spPr>
          <a:xfrm>
            <a:off x="1484300" y="-254727"/>
            <a:ext cx="100188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mic Sans MS"/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Building on KS1 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8" name="Google Shape;168;p4"/>
          <p:cNvSpPr txBox="1"/>
          <p:nvPr/>
        </p:nvSpPr>
        <p:spPr>
          <a:xfrm>
            <a:off x="1603350" y="1263775"/>
            <a:ext cx="10460400" cy="26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aphicFrame>
        <p:nvGraphicFramePr>
          <p:cNvPr id="169" name="Google Shape;169;p4"/>
          <p:cNvGraphicFramePr/>
          <p:nvPr/>
        </p:nvGraphicFramePr>
        <p:xfrm>
          <a:off x="1484300" y="699525"/>
          <a:ext cx="10341525" cy="5532060"/>
        </p:xfrm>
        <a:graphic>
          <a:graphicData uri="http://schemas.openxmlformats.org/drawingml/2006/table">
            <a:tbl>
              <a:tblPr>
                <a:noFill/>
                <a:tableStyleId>{EF5B659D-8025-4F37-8283-AB1CA8E9E1A2}</a:tableStyleId>
              </a:tblPr>
              <a:tblGrid>
                <a:gridCol w="140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9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1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7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Place Value </a:t>
                      </a:r>
                      <a:endParaRPr sz="19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Number </a:t>
                      </a:r>
                      <a:endParaRPr sz="19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8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Year 1</a:t>
                      </a:r>
                      <a:endParaRPr sz="18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Count to and across 100</a:t>
                      </a:r>
                      <a:r>
                        <a:rPr lang="en-US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, forwards and backwards, beginning with 0 or 1, or from any given number  </a:t>
                      </a:r>
                      <a:endParaRPr sz="16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Count, read and write numbers to 100 in numerals; </a:t>
                      </a:r>
                      <a:endParaRPr sz="16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Given a number, identify one more and one less </a:t>
                      </a:r>
                      <a:endParaRPr sz="16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Identify and represent numbers using objects and pictorial representations including the number line, and use the language of: equal to, more than, less than (fewer), most, least  </a:t>
                      </a:r>
                      <a:endParaRPr sz="16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Read and write numbers from 1 to 20 in numerals and words.</a:t>
                      </a:r>
                      <a:endParaRPr sz="1600">
                        <a:solidFill>
                          <a:srgbClr val="FF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Read, write and interpret mathematical statements involving addition (+), subtraction (–) and equals (=) signs  </a:t>
                      </a:r>
                      <a:endParaRPr sz="16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Represent and use number bonds and related subtraction facts within 20  </a:t>
                      </a:r>
                      <a:endParaRPr sz="1600">
                        <a:solidFill>
                          <a:srgbClr val="FF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rgbClr val="FF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Add and subtract one-digit and two-digit numbers to 20, including zero</a:t>
                      </a:r>
                      <a:r>
                        <a:rPr lang="en-US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 </a:t>
                      </a:r>
                      <a:endParaRPr sz="16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Solve one-step problems that involve addition and subtraction, using concrete objects and pictorial representations, and missing number problems such as 7 = – 9.</a:t>
                      </a:r>
                      <a:endParaRPr sz="16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Count in multiples of twos, fives and tens</a:t>
                      </a:r>
                      <a:endParaRPr sz="1600">
                        <a:solidFill>
                          <a:srgbClr val="FF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Solve one-step problems involving multiplication and division, by calculating the answer using concrete objects and pictorial representations.</a:t>
                      </a:r>
                      <a:endParaRPr sz="16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4ef53672ef_2_37"/>
          <p:cNvSpPr txBox="1">
            <a:spLocks noGrp="1"/>
          </p:cNvSpPr>
          <p:nvPr>
            <p:ph type="title"/>
          </p:nvPr>
        </p:nvSpPr>
        <p:spPr>
          <a:xfrm>
            <a:off x="1484300" y="-254727"/>
            <a:ext cx="100188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mic Sans MS"/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Building on KS1 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5" name="Google Shape;175;g14ef53672ef_2_37"/>
          <p:cNvSpPr txBox="1"/>
          <p:nvPr/>
        </p:nvSpPr>
        <p:spPr>
          <a:xfrm>
            <a:off x="1603350" y="1263775"/>
            <a:ext cx="10460400" cy="26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aphicFrame>
        <p:nvGraphicFramePr>
          <p:cNvPr id="176" name="Google Shape;176;g14ef53672ef_2_37"/>
          <p:cNvGraphicFramePr/>
          <p:nvPr/>
        </p:nvGraphicFramePr>
        <p:xfrm>
          <a:off x="1484300" y="699525"/>
          <a:ext cx="10341525" cy="6126420"/>
        </p:xfrm>
        <a:graphic>
          <a:graphicData uri="http://schemas.openxmlformats.org/drawingml/2006/table">
            <a:tbl>
              <a:tblPr>
                <a:noFill/>
                <a:tableStyleId>{EF5B659D-8025-4F37-8283-AB1CA8E9E1A2}</a:tableStyleId>
              </a:tblPr>
              <a:tblGrid>
                <a:gridCol w="140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9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1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7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Place Value </a:t>
                      </a:r>
                      <a:endParaRPr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Number </a:t>
                      </a:r>
                      <a:endParaRPr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3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Year 2</a:t>
                      </a:r>
                      <a:endParaRPr sz="18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Recognise the place value of each digit in a two-digit number (tens, ones) </a:t>
                      </a:r>
                      <a:endParaRPr>
                        <a:solidFill>
                          <a:srgbClr val="FF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Identify, represent and estimate numbers using different representations, including the number line  </a:t>
                      </a:r>
                      <a:endParaRPr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Compare and order numbers from 0 up to 100; use &lt;, &gt; and = signs </a:t>
                      </a:r>
                      <a:endParaRPr>
                        <a:solidFill>
                          <a:srgbClr val="FF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Read and write numbers to at least 100 in numerals and in words  </a:t>
                      </a:r>
                      <a:endParaRPr>
                        <a:solidFill>
                          <a:srgbClr val="FF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Use place value and number facts to solve problems.</a:t>
                      </a:r>
                      <a:endParaRPr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Solve problems with addition and subtraction: using concrete objects and pictorial representations, including those involving numbers, quantities and measures </a:t>
                      </a:r>
                      <a:endParaRPr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Recall and use addition and subtraction facts to 20 fluently, and derive and use related facts up to 100</a:t>
                      </a:r>
                      <a:r>
                        <a:rPr lang="en-US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 </a:t>
                      </a:r>
                      <a:endParaRPr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Add and subtract numbers using concrete objects, pictorial representations, and mentally, including:  a two-digit number and ones  a two-digit number and tens  two two-digit numbers  </a:t>
                      </a:r>
                      <a:endParaRPr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Adding three one-digit numbers  show that addition of two numbers can be done in any order (commutative) and subtraction of one number from another cannot  </a:t>
                      </a:r>
                      <a:endParaRPr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Recognise and use the inverse relationship between addition and subtraction and use this to check calculations </a:t>
                      </a:r>
                      <a:endParaRPr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Count in steps of 2, 3, and 5 from 0, and in tens from any number, forward and backward </a:t>
                      </a:r>
                      <a:endParaRPr>
                        <a:solidFill>
                          <a:srgbClr val="FF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Recall and use multiplication and division facts for the 2, 5 and 10 multiplication tables.</a:t>
                      </a:r>
                      <a:endParaRPr>
                        <a:solidFill>
                          <a:srgbClr val="FF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/>
          <p:cNvSpPr txBox="1">
            <a:spLocks noGrp="1"/>
          </p:cNvSpPr>
          <p:nvPr>
            <p:ph type="title"/>
          </p:nvPr>
        </p:nvSpPr>
        <p:spPr>
          <a:xfrm>
            <a:off x="1484310" y="19594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mic Sans MS"/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Years 3-6 Structures  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2" name="Google Shape;182;p5"/>
          <p:cNvSpPr txBox="1"/>
          <p:nvPr/>
        </p:nvSpPr>
        <p:spPr>
          <a:xfrm>
            <a:off x="1590425" y="1586950"/>
            <a:ext cx="10318500" cy="482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-3905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50"/>
              <a:buFont typeface="Comic Sans MS"/>
              <a:buChar char="●"/>
            </a:pPr>
            <a:r>
              <a:rPr lang="en-US" sz="255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Fix It Time</a:t>
            </a:r>
            <a:r>
              <a:rPr lang="en-US" sz="255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55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28600" lvl="0" indent="-3905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50"/>
              <a:buFont typeface="Comic Sans MS"/>
              <a:buChar char="●"/>
            </a:pPr>
            <a:r>
              <a:rPr lang="en-US" sz="255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Warm up task (5-10 </a:t>
            </a:r>
            <a:r>
              <a:rPr lang="en-US" sz="2550" b="1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mins</a:t>
            </a:r>
            <a:r>
              <a:rPr lang="en-US" sz="255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  <a:r>
              <a:rPr lang="en-US" sz="255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55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28600" lvl="0" indent="-3905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50"/>
              <a:buFont typeface="Comic Sans MS"/>
              <a:buChar char="●"/>
            </a:pPr>
            <a:r>
              <a:rPr lang="en-US" sz="255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Anchor task/ Lesson Input</a:t>
            </a:r>
            <a:r>
              <a:rPr lang="en-US" sz="255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55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28600" lvl="0" indent="-3905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50"/>
              <a:buFont typeface="Comic Sans MS"/>
              <a:buChar char="●"/>
            </a:pPr>
            <a:r>
              <a:rPr lang="en-US" sz="255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Do - Guided Practice </a:t>
            </a:r>
            <a:endParaRPr sz="255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28600" lvl="0" indent="-3905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50"/>
              <a:buFont typeface="Comic Sans MS"/>
              <a:buChar char="●"/>
            </a:pPr>
            <a:r>
              <a:rPr lang="en-US" sz="2550" b="1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Pre</a:t>
            </a:r>
            <a:r>
              <a:rPr lang="en-US" sz="2550" b="1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55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Fluency </a:t>
            </a:r>
            <a:endParaRPr sz="255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28600" lvl="0" indent="-3905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50"/>
              <a:buFont typeface="Comic Sans MS"/>
              <a:buChar char="●"/>
            </a:pPr>
            <a:r>
              <a:rPr lang="en-US" sz="255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 Do</a:t>
            </a:r>
            <a:r>
              <a:rPr lang="en-US" sz="255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- </a:t>
            </a:r>
            <a:r>
              <a:rPr lang="en-US" sz="255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Independent Application </a:t>
            </a:r>
            <a:endParaRPr sz="255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28600" lvl="0" indent="-3905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50"/>
              <a:buFont typeface="Comic Sans MS"/>
              <a:buChar char="●"/>
            </a:pPr>
            <a:r>
              <a:rPr lang="en-US" sz="255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Secure It - A bit more practice if required </a:t>
            </a:r>
            <a:endParaRPr sz="255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28600" lvl="0" indent="-3905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50"/>
              <a:buFont typeface="Comic Sans MS"/>
              <a:buChar char="●"/>
            </a:pPr>
            <a:r>
              <a:rPr lang="en-US" sz="255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Reasoning &amp; Problem Solving </a:t>
            </a:r>
            <a:endParaRPr sz="255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28600" lvl="0" indent="-3905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50"/>
              <a:buFont typeface="Comic Sans MS"/>
              <a:buChar char="●"/>
            </a:pPr>
            <a:r>
              <a:rPr lang="en-US" sz="255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Limitless Learning </a:t>
            </a:r>
            <a:endParaRPr sz="255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28600" lvl="0" indent="-390525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2550"/>
              <a:buFont typeface="Comic Sans MS"/>
              <a:buChar char="●"/>
            </a:pPr>
            <a:r>
              <a:rPr lang="en-US" sz="2550" b="1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Maths</a:t>
            </a:r>
            <a:r>
              <a:rPr lang="en-US" sz="255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Meeting/ Multiplication Meeting</a:t>
            </a:r>
            <a:r>
              <a:rPr lang="en-US" sz="255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3200" dirty="0"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83" name="Google Shape;183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2925" y="1271475"/>
            <a:ext cx="3836000" cy="214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"/>
          <p:cNvSpPr txBox="1">
            <a:spLocks noGrp="1"/>
          </p:cNvSpPr>
          <p:nvPr>
            <p:ph type="title"/>
          </p:nvPr>
        </p:nvSpPr>
        <p:spPr>
          <a:xfrm>
            <a:off x="1484310" y="19594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mic Sans MS"/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Calculation Policy   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89" name="Google Shape;18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0263" y="1503978"/>
            <a:ext cx="8333225" cy="483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"/>
          <p:cNvSpPr txBox="1">
            <a:spLocks noGrp="1"/>
          </p:cNvSpPr>
          <p:nvPr>
            <p:ph type="title"/>
          </p:nvPr>
        </p:nvSpPr>
        <p:spPr>
          <a:xfrm>
            <a:off x="1484310" y="-327881"/>
            <a:ext cx="10018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mic Sans MS"/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Place Value &amp; Four Operations    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95" name="Google Shape;195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125" y="1046800"/>
            <a:ext cx="5776075" cy="4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8900" y="1046800"/>
            <a:ext cx="5543642" cy="4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4ef53672ef_2_9"/>
          <p:cNvSpPr txBox="1">
            <a:spLocks noGrp="1"/>
          </p:cNvSpPr>
          <p:nvPr>
            <p:ph type="title"/>
          </p:nvPr>
        </p:nvSpPr>
        <p:spPr>
          <a:xfrm>
            <a:off x="1484310" y="-327881"/>
            <a:ext cx="10018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mic Sans MS"/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Place Value &amp; Four Operations    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02" name="Google Shape;202;g14ef53672ef_2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700" y="937025"/>
            <a:ext cx="5388850" cy="40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14ef53672ef_2_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5425" y="937028"/>
            <a:ext cx="5388850" cy="4034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rallax">
  <a:themeElements>
    <a:clrScheme name="Parallax">
      <a:dk1>
        <a:srgbClr val="000000"/>
      </a:dk1>
      <a:lt1>
        <a:srgbClr val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768</Words>
  <Application>Microsoft Office PowerPoint</Application>
  <PresentationFormat>Widescreen</PresentationFormat>
  <Paragraphs>115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Comic Sans MS</vt:lpstr>
      <vt:lpstr>Corbel</vt:lpstr>
      <vt:lpstr>Parallax</vt:lpstr>
      <vt:lpstr>Maths KS2 Parent Workshop</vt:lpstr>
      <vt:lpstr>Why Mathematics? </vt:lpstr>
      <vt:lpstr>Real-Life Maths  </vt:lpstr>
      <vt:lpstr>Building on KS1  </vt:lpstr>
      <vt:lpstr>Building on KS1  </vt:lpstr>
      <vt:lpstr>Years 3-6 Structures   </vt:lpstr>
      <vt:lpstr>Calculation Policy    </vt:lpstr>
      <vt:lpstr>Place Value &amp; Four Operations     </vt:lpstr>
      <vt:lpstr>Place Value &amp; Four Operations     </vt:lpstr>
      <vt:lpstr>Place Value &amp; Four Operations     </vt:lpstr>
      <vt:lpstr>Multiplication Tables    </vt:lpstr>
      <vt:lpstr>Importance of Memory and Recall      </vt:lpstr>
      <vt:lpstr>Any Questions?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KS2 Parent Workshop</dc:title>
  <dc:creator>Jessica Morris</dc:creator>
  <cp:lastModifiedBy>Jess White</cp:lastModifiedBy>
  <cp:revision>2</cp:revision>
  <dcterms:created xsi:type="dcterms:W3CDTF">2022-10-24T10:07:59Z</dcterms:created>
  <dcterms:modified xsi:type="dcterms:W3CDTF">2023-11-03T09:46:20Z</dcterms:modified>
</cp:coreProperties>
</file>